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3" r:id="rId1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napVertSplitter="1" vertBarState="minimized" horzBarState="maximized">
    <p:restoredLeft sz="14382" autoAdjust="0"/>
    <p:restoredTop sz="94649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96"/>
    </p:cViewPr>
  </p:sorterViewPr>
  <p:notesViewPr>
    <p:cSldViewPr>
      <p:cViewPr>
        <p:scale>
          <a:sx n="125" d="100"/>
          <a:sy n="125" d="100"/>
        </p:scale>
        <p:origin x="-1254" y="3234"/>
      </p:cViewPr>
      <p:guideLst>
        <p:guide orient="horz" pos="2957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Africa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2016-2017</c:v>
                </c:pt>
                <c:pt idx="1">
                  <c:v>2014-2015</c:v>
                </c:pt>
                <c:pt idx="2">
                  <c:v>2013-2014</c:v>
                </c:pt>
                <c:pt idx="3">
                  <c:v>2012-2013</c:v>
                </c:pt>
                <c:pt idx="4">
                  <c:v>2011-2012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2016-2017</c:v>
                </c:pt>
                <c:pt idx="1">
                  <c:v>2014-2015</c:v>
                </c:pt>
                <c:pt idx="2">
                  <c:v>2013-2014</c:v>
                </c:pt>
                <c:pt idx="3">
                  <c:v>2012-2013</c:v>
                </c:pt>
                <c:pt idx="4">
                  <c:v>2011-2012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cat>
            <c:strRef>
              <c:f>Sheet1!$A$2:$A$6</c:f>
              <c:strCache>
                <c:ptCount val="5"/>
                <c:pt idx="0">
                  <c:v>2016-2017</c:v>
                </c:pt>
                <c:pt idx="1">
                  <c:v>2014-2015</c:v>
                </c:pt>
                <c:pt idx="2">
                  <c:v>2013-2014</c:v>
                </c:pt>
                <c:pt idx="3">
                  <c:v>2012-2013</c:v>
                </c:pt>
                <c:pt idx="4">
                  <c:v>2011-2012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2016-2017</c:v>
                </c:pt>
                <c:pt idx="1">
                  <c:v>2014-2015</c:v>
                </c:pt>
                <c:pt idx="2">
                  <c:v>2013-2014</c:v>
                </c:pt>
                <c:pt idx="3">
                  <c:v>2012-2013</c:v>
                </c:pt>
                <c:pt idx="4">
                  <c:v>2011-2012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2016-2017</c:v>
                </c:pt>
                <c:pt idx="1">
                  <c:v>2014-2015</c:v>
                </c:pt>
                <c:pt idx="2">
                  <c:v>2013-2014</c:v>
                </c:pt>
                <c:pt idx="3">
                  <c:v>2012-2013</c:v>
                </c:pt>
                <c:pt idx="4">
                  <c:v>2011-2012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3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Oceana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2016-2017</c:v>
                </c:pt>
                <c:pt idx="1">
                  <c:v>2014-2015</c:v>
                </c:pt>
                <c:pt idx="2">
                  <c:v>2013-2014</c:v>
                </c:pt>
                <c:pt idx="3">
                  <c:v>2012-2013</c:v>
                </c:pt>
                <c:pt idx="4">
                  <c:v>2011-2012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3">
                  <c:v>1</c:v>
                </c:pt>
              </c:numCache>
            </c:numRef>
          </c:val>
        </c:ser>
        <c:dLbls/>
        <c:axId val="71061888"/>
        <c:axId val="71063424"/>
      </c:barChart>
      <c:catAx>
        <c:axId val="71061888"/>
        <c:scaling>
          <c:orientation val="minMax"/>
        </c:scaling>
        <c:axPos val="b"/>
        <c:tickLblPos val="nextTo"/>
        <c:crossAx val="71063424"/>
        <c:crosses val="autoZero"/>
        <c:auto val="1"/>
        <c:lblAlgn val="ctr"/>
        <c:lblOffset val="100"/>
      </c:catAx>
      <c:valAx>
        <c:axId val="71063424"/>
        <c:scaling>
          <c:orientation val="minMax"/>
        </c:scaling>
        <c:axPos val="l"/>
        <c:majorGridlines/>
        <c:numFmt formatCode="General" sourceLinked="1"/>
        <c:tickLblPos val="nextTo"/>
        <c:crossAx val="710618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D7CC999-ACB9-43ED-A38F-704F1EA37029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790014C-5786-4460-913D-F36B48FF59A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97814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921B717-F2D4-4294-B572-77188D83F479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026CB35-6926-4146-99CA-B5CDFB7A751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1198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05781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Administered by: Association </a:t>
            </a:r>
            <a:r>
              <a:rPr lang="en-CA" b="1" dirty="0"/>
              <a:t>of University Women (NAUW</a:t>
            </a:r>
            <a:r>
              <a:rPr lang="en-CA" b="1" dirty="0" smtClean="0"/>
              <a:t>)</a:t>
            </a:r>
          </a:p>
          <a:p>
            <a:endParaRPr lang="en-CA" b="1" dirty="0" smtClean="0"/>
          </a:p>
          <a:p>
            <a:r>
              <a:rPr lang="en-CA" b="1" dirty="0" smtClean="0"/>
              <a:t>Target </a:t>
            </a:r>
            <a:r>
              <a:rPr lang="en-CA" b="1" dirty="0"/>
              <a:t>Group</a:t>
            </a:r>
            <a:r>
              <a:rPr lang="en-CA" b="1" dirty="0" smtClean="0"/>
              <a:t>: </a:t>
            </a:r>
            <a:r>
              <a:rPr lang="en-CA" dirty="0"/>
              <a:t>50 illiterate women </a:t>
            </a:r>
            <a:endParaRPr lang="en-CA" b="1" dirty="0" smtClean="0"/>
          </a:p>
          <a:p>
            <a:endParaRPr lang="en-CA" b="1" dirty="0" smtClean="0"/>
          </a:p>
          <a:p>
            <a:r>
              <a:rPr lang="en-CA" b="1" dirty="0" smtClean="0"/>
              <a:t>AIM (two-fold): </a:t>
            </a:r>
            <a:r>
              <a:rPr lang="en-CA" dirty="0" smtClean="0"/>
              <a:t>To </a:t>
            </a:r>
            <a:r>
              <a:rPr lang="en-CA" u="sng" dirty="0" smtClean="0"/>
              <a:t>improve and consolidate the financial positions </a:t>
            </a:r>
            <a:r>
              <a:rPr lang="en-CA" dirty="0" smtClean="0"/>
              <a:t>of the target group to </a:t>
            </a:r>
            <a:r>
              <a:rPr lang="en-CA" u="sng" dirty="0" smtClean="0"/>
              <a:t>increase productivity and participation in community decision making</a:t>
            </a:r>
            <a:r>
              <a:rPr lang="en-CA" dirty="0" smtClean="0"/>
              <a:t>.</a:t>
            </a:r>
          </a:p>
          <a:p>
            <a:endParaRPr lang="en-CA" b="1" dirty="0"/>
          </a:p>
          <a:p>
            <a:r>
              <a:rPr lang="en-CA" b="1" dirty="0" smtClean="0"/>
              <a:t>Objectives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 smtClean="0"/>
              <a:t>To ensure long lasting economic independence; 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b="1" dirty="0" smtClean="0"/>
              <a:t>Outcome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u="sng" dirty="0" smtClean="0"/>
              <a:t>Funding </a:t>
            </a:r>
            <a:r>
              <a:rPr lang="en-CA" u="sng" dirty="0"/>
              <a:t>from GWI in 2011 and </a:t>
            </a:r>
            <a:r>
              <a:rPr lang="en-CA" u="sng" dirty="0" smtClean="0"/>
              <a:t>2014 </a:t>
            </a:r>
            <a:r>
              <a:rPr lang="en-CA" dirty="0" smtClean="0"/>
              <a:t>has </a:t>
            </a:r>
            <a:r>
              <a:rPr lang="en-CA" dirty="0"/>
              <a:t>increased literacy classes for the group, impacted modalities for obtaining soft loans and organised classes for basic leadership skills.</a:t>
            </a:r>
          </a:p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2551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3263"/>
            <a:ext cx="4694237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Administered by: </a:t>
            </a:r>
            <a:r>
              <a:rPr lang="en-CA" b="1" dirty="0" smtClean="0"/>
              <a:t>Uganda </a:t>
            </a:r>
            <a:r>
              <a:rPr lang="en-CA" b="1" dirty="0"/>
              <a:t>Association of University Women (UAUW</a:t>
            </a:r>
            <a:r>
              <a:rPr lang="en-CA" b="1" dirty="0" smtClean="0"/>
              <a:t>)</a:t>
            </a:r>
          </a:p>
          <a:p>
            <a:endParaRPr lang="en-CA" b="1" dirty="0" smtClean="0"/>
          </a:p>
          <a:p>
            <a:r>
              <a:rPr lang="en-CA" b="1" dirty="0" smtClean="0"/>
              <a:t>Target Group: </a:t>
            </a:r>
            <a:r>
              <a:rPr lang="en-CA" dirty="0" smtClean="0"/>
              <a:t>Laboratory </a:t>
            </a:r>
            <a:r>
              <a:rPr lang="en-CA" dirty="0"/>
              <a:t>technicians from 20 Kampala district schools</a:t>
            </a:r>
            <a:endParaRPr lang="en-CA" b="1" dirty="0"/>
          </a:p>
          <a:p>
            <a:endParaRPr lang="en-CA" b="1" dirty="0" smtClean="0"/>
          </a:p>
          <a:p>
            <a:r>
              <a:rPr lang="en-CA" b="1" dirty="0" smtClean="0"/>
              <a:t>Aim (three-fold): </a:t>
            </a:r>
            <a:r>
              <a:rPr lang="en-CA" dirty="0" smtClean="0"/>
              <a:t>1) To </a:t>
            </a:r>
            <a:r>
              <a:rPr lang="en-CA" dirty="0"/>
              <a:t>develop and use gender responsive methodologies that ensure equal participation </a:t>
            </a:r>
            <a:r>
              <a:rPr lang="en-CA" dirty="0" smtClean="0"/>
              <a:t>of </a:t>
            </a:r>
            <a:r>
              <a:rPr lang="en-CA" dirty="0"/>
              <a:t>both girls and boys in laboratory activities </a:t>
            </a:r>
            <a:r>
              <a:rPr lang="en-CA" dirty="0" smtClean="0"/>
              <a:t>2) to </a:t>
            </a:r>
            <a:r>
              <a:rPr lang="en-CA" dirty="0"/>
              <a:t>boost girl’s interest in laboratory practical work and </a:t>
            </a:r>
            <a:r>
              <a:rPr lang="en-CA" dirty="0" smtClean="0"/>
              <a:t>3) to </a:t>
            </a:r>
            <a:r>
              <a:rPr lang="en-CA" dirty="0"/>
              <a:t>address the poor performance of girls in science-related projects.</a:t>
            </a:r>
          </a:p>
          <a:p>
            <a:endParaRPr lang="en-CA" b="1" dirty="0" smtClean="0"/>
          </a:p>
          <a:p>
            <a:r>
              <a:rPr lang="en-CA" b="1" dirty="0" smtClean="0"/>
              <a:t>Objectives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 smtClean="0"/>
              <a:t>To  organise </a:t>
            </a:r>
            <a:r>
              <a:rPr lang="en-CA" dirty="0"/>
              <a:t>gender sensitivity workshops for laboratory </a:t>
            </a:r>
            <a:r>
              <a:rPr lang="en-CA" dirty="0" smtClean="0"/>
              <a:t>technicians; </a:t>
            </a:r>
            <a:endParaRPr lang="en-CA" dirty="0"/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 smtClean="0"/>
              <a:t>To </a:t>
            </a:r>
            <a:r>
              <a:rPr lang="en-CA" dirty="0"/>
              <a:t>encourage girls’ participation and involvement during practical laboratory </a:t>
            </a:r>
            <a:r>
              <a:rPr lang="en-CA" dirty="0" smtClean="0"/>
              <a:t>work;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 smtClean="0"/>
              <a:t>To document the participants</a:t>
            </a:r>
            <a:r>
              <a:rPr lang="en-CA" dirty="0"/>
              <a:t>’ experiences and findings of the </a:t>
            </a:r>
            <a:r>
              <a:rPr lang="en-CA" dirty="0" smtClean="0"/>
              <a:t>project; 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 smtClean="0"/>
              <a:t>To share findings </a:t>
            </a:r>
            <a:r>
              <a:rPr lang="en-CA" dirty="0"/>
              <a:t>with education stakeholders and other </a:t>
            </a:r>
            <a:r>
              <a:rPr lang="en-CA" dirty="0" smtClean="0"/>
              <a:t>schools; 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 smtClean="0"/>
              <a:t>To enable </a:t>
            </a:r>
            <a:r>
              <a:rPr lang="en-CA" dirty="0"/>
              <a:t>the sensitization of a wider group of laboratory technicians at local and national level.</a:t>
            </a:r>
          </a:p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07722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Administered by: </a:t>
            </a:r>
            <a:r>
              <a:rPr lang="en-CA" b="1" dirty="0" smtClean="0"/>
              <a:t>Sierra </a:t>
            </a:r>
            <a:r>
              <a:rPr lang="en-CA" b="1" dirty="0"/>
              <a:t>Leone Association of University Women (</a:t>
            </a:r>
            <a:r>
              <a:rPr lang="en-CA" b="1" dirty="0" smtClean="0"/>
              <a:t>SLAUW)</a:t>
            </a:r>
          </a:p>
          <a:p>
            <a:endParaRPr lang="en-CA" b="1" dirty="0" smtClean="0"/>
          </a:p>
          <a:p>
            <a:r>
              <a:rPr lang="en-CA" b="1" dirty="0" smtClean="0"/>
              <a:t>Target </a:t>
            </a:r>
            <a:r>
              <a:rPr lang="en-CA" b="1" dirty="0"/>
              <a:t>Group</a:t>
            </a:r>
            <a:r>
              <a:rPr lang="en-CA" b="1" dirty="0" smtClean="0"/>
              <a:t>: </a:t>
            </a:r>
            <a:r>
              <a:rPr lang="en-CA" dirty="0" smtClean="0"/>
              <a:t>Girls in secondary schools and tertiary levels</a:t>
            </a:r>
          </a:p>
          <a:p>
            <a:endParaRPr lang="en-CA" b="1" dirty="0"/>
          </a:p>
          <a:p>
            <a:r>
              <a:rPr lang="en-CA" b="1" dirty="0"/>
              <a:t>Aim</a:t>
            </a:r>
            <a:r>
              <a:rPr lang="en-CA" b="1" dirty="0" smtClean="0"/>
              <a:t>: </a:t>
            </a:r>
            <a:r>
              <a:rPr lang="en-CA" dirty="0" smtClean="0"/>
              <a:t>To promote the retention of girls in the target group and to support them to be achievement oriented through education by the end of 2017. </a:t>
            </a:r>
            <a:endParaRPr lang="en-CA" dirty="0"/>
          </a:p>
          <a:p>
            <a:endParaRPr lang="en-CA" b="1" dirty="0" smtClean="0"/>
          </a:p>
          <a:p>
            <a:r>
              <a:rPr lang="en-CA" b="1" dirty="0" smtClean="0"/>
              <a:t>Objectives:</a:t>
            </a:r>
            <a:endParaRPr lang="en-CA" b="1" dirty="0"/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 smtClean="0"/>
              <a:t>To empower the girls </a:t>
            </a:r>
            <a:r>
              <a:rPr lang="en-CA" dirty="0"/>
              <a:t>to become more assertive, confident and determined to pursue their educational career and </a:t>
            </a:r>
            <a:r>
              <a:rPr lang="en-CA" dirty="0" smtClean="0"/>
              <a:t>to equip them to make </a:t>
            </a:r>
            <a:r>
              <a:rPr lang="en-CA" dirty="0"/>
              <a:t>meaningful contributions to community and national </a:t>
            </a:r>
            <a:r>
              <a:rPr lang="en-CA" dirty="0" smtClean="0"/>
              <a:t>developments;</a:t>
            </a:r>
            <a:endParaRPr lang="en-CA" dirty="0"/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 smtClean="0"/>
              <a:t>To attend </a:t>
            </a:r>
            <a:r>
              <a:rPr lang="en-CA" dirty="0"/>
              <a:t>educational camps with women achievers and share experiences in focus group </a:t>
            </a:r>
            <a:r>
              <a:rPr lang="en-CA" dirty="0" smtClean="0"/>
              <a:t>discussions; 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 smtClean="0"/>
              <a:t>To involve their parents </a:t>
            </a:r>
            <a:r>
              <a:rPr lang="en-CA" dirty="0"/>
              <a:t>and community stakeholders </a:t>
            </a:r>
            <a:r>
              <a:rPr lang="en-CA" dirty="0" smtClean="0"/>
              <a:t>in </a:t>
            </a:r>
            <a:r>
              <a:rPr lang="en-CA" dirty="0"/>
              <a:t>the </a:t>
            </a:r>
            <a:r>
              <a:rPr lang="en-CA" dirty="0" smtClean="0"/>
              <a:t>process; 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 smtClean="0"/>
              <a:t>To </a:t>
            </a:r>
            <a:r>
              <a:rPr lang="en-CA" dirty="0"/>
              <a:t>include community </a:t>
            </a:r>
            <a:r>
              <a:rPr lang="en-CA" dirty="0" smtClean="0"/>
              <a:t>meetings </a:t>
            </a:r>
            <a:r>
              <a:rPr lang="en-CA" dirty="0"/>
              <a:t>and </a:t>
            </a:r>
            <a:r>
              <a:rPr lang="en-CA" dirty="0" smtClean="0"/>
              <a:t>visits - training </a:t>
            </a:r>
            <a:r>
              <a:rPr lang="en-CA" dirty="0"/>
              <a:t>on the </a:t>
            </a:r>
            <a:r>
              <a:rPr lang="en-CA" dirty="0" smtClean="0"/>
              <a:t>rights </a:t>
            </a:r>
            <a:r>
              <a:rPr lang="en-CA" dirty="0"/>
              <a:t>to </a:t>
            </a:r>
            <a:r>
              <a:rPr lang="en-CA" dirty="0" smtClean="0"/>
              <a:t>an education </a:t>
            </a:r>
            <a:r>
              <a:rPr lang="en-CA" dirty="0"/>
              <a:t>and </a:t>
            </a:r>
            <a:r>
              <a:rPr lang="en-CA" dirty="0" smtClean="0"/>
              <a:t>have radio </a:t>
            </a:r>
            <a:r>
              <a:rPr lang="en-CA" dirty="0"/>
              <a:t>discussions on the barriers to girls’ education.</a:t>
            </a:r>
          </a:p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43996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Awards</a:t>
            </a:r>
            <a:endParaRPr lang="en-CA" dirty="0"/>
          </a:p>
          <a:p>
            <a:r>
              <a:rPr lang="en-CA" b="1" dirty="0"/>
              <a:t>2016 - </a:t>
            </a:r>
            <a:r>
              <a:rPr lang="en-CA" b="1" dirty="0" smtClean="0"/>
              <a:t>2017: </a:t>
            </a:r>
            <a:r>
              <a:rPr lang="en-CA" dirty="0" smtClean="0"/>
              <a:t>		8 as described previously</a:t>
            </a:r>
            <a:endParaRPr lang="en-CA" dirty="0"/>
          </a:p>
          <a:p>
            <a:r>
              <a:rPr lang="en-CA" b="1" dirty="0"/>
              <a:t>2014 - </a:t>
            </a:r>
            <a:r>
              <a:rPr lang="en-CA" b="1" dirty="0" smtClean="0"/>
              <a:t>2015</a:t>
            </a:r>
            <a:r>
              <a:rPr lang="en-CA" b="1" dirty="0"/>
              <a:t>: </a:t>
            </a:r>
            <a:r>
              <a:rPr lang="en-CA" dirty="0" smtClean="0"/>
              <a:t>		2 </a:t>
            </a:r>
            <a:r>
              <a:rPr lang="en-CA" dirty="0"/>
              <a:t>– Nigeria, Sierra Leone (SL)</a:t>
            </a:r>
          </a:p>
          <a:p>
            <a:r>
              <a:rPr lang="en-CA" b="1" dirty="0" smtClean="0"/>
              <a:t>2013 - 2014</a:t>
            </a:r>
            <a:r>
              <a:rPr lang="en-CA" b="1" dirty="0"/>
              <a:t>: </a:t>
            </a:r>
            <a:r>
              <a:rPr lang="en-CA" dirty="0" smtClean="0"/>
              <a:t>		4 </a:t>
            </a:r>
            <a:r>
              <a:rPr lang="en-CA" dirty="0"/>
              <a:t>– Cambodia, SL, </a:t>
            </a:r>
            <a:r>
              <a:rPr lang="en-CA" dirty="0" smtClean="0"/>
              <a:t>South Africa (SA), </a:t>
            </a:r>
            <a:r>
              <a:rPr lang="en-CA" dirty="0"/>
              <a:t>Uganda </a:t>
            </a:r>
          </a:p>
          <a:p>
            <a:r>
              <a:rPr lang="en-CA" b="1" dirty="0" smtClean="0"/>
              <a:t>2012 - 2013</a:t>
            </a:r>
            <a:r>
              <a:rPr lang="en-CA" b="1" dirty="0"/>
              <a:t>: </a:t>
            </a:r>
            <a:r>
              <a:rPr lang="en-CA" dirty="0" smtClean="0"/>
              <a:t>		9 </a:t>
            </a:r>
            <a:r>
              <a:rPr lang="en-CA" dirty="0"/>
              <a:t>– Bangladesh, Cameroon, El Salvador, Fiji, Mexico, SL, SA, </a:t>
            </a:r>
            <a:r>
              <a:rPr lang="en-CA" dirty="0" smtClean="0"/>
              <a:t>		Thailand</a:t>
            </a:r>
            <a:r>
              <a:rPr lang="en-CA" dirty="0"/>
              <a:t>, Uganda</a:t>
            </a:r>
          </a:p>
          <a:p>
            <a:r>
              <a:rPr lang="en-CA" b="1" dirty="0" smtClean="0"/>
              <a:t>2011 </a:t>
            </a:r>
            <a:r>
              <a:rPr lang="en-CA" b="1" dirty="0"/>
              <a:t>- </a:t>
            </a:r>
            <a:r>
              <a:rPr lang="en-CA" b="1" dirty="0" smtClean="0"/>
              <a:t>2012</a:t>
            </a:r>
            <a:r>
              <a:rPr lang="en-CA" b="1" dirty="0"/>
              <a:t>: </a:t>
            </a:r>
            <a:r>
              <a:rPr lang="en-CA" dirty="0" smtClean="0"/>
              <a:t>		8</a:t>
            </a:r>
            <a:r>
              <a:rPr lang="en-CA" dirty="0"/>
              <a:t>– Mexico, </a:t>
            </a:r>
            <a:r>
              <a:rPr lang="en-CA" dirty="0" err="1"/>
              <a:t>Maldova</a:t>
            </a:r>
            <a:r>
              <a:rPr lang="en-CA" dirty="0"/>
              <a:t>, Nigeria, Pakistan, Thailand, Turkey, </a:t>
            </a:r>
            <a:r>
              <a:rPr lang="en-CA" dirty="0" smtClean="0"/>
              <a:t>			Uganda</a:t>
            </a:r>
            <a:r>
              <a:rPr lang="en-CA" dirty="0"/>
              <a:t>, </a:t>
            </a:r>
            <a:r>
              <a:rPr lang="en-CA" dirty="0" smtClean="0"/>
              <a:t>Kenya</a:t>
            </a:r>
          </a:p>
          <a:p>
            <a:r>
              <a:rPr lang="en-CA" b="1" dirty="0" smtClean="0"/>
              <a:t>Total in 5 year:	31  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08228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5692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first Asian </a:t>
            </a:r>
            <a:r>
              <a:rPr lang="en-CA" dirty="0" smtClean="0"/>
              <a:t>(India) President </a:t>
            </a:r>
            <a:r>
              <a:rPr lang="en-CA" dirty="0"/>
              <a:t>of </a:t>
            </a:r>
            <a:r>
              <a:rPr lang="en-CA" dirty="0" smtClean="0"/>
              <a:t>IFUW (1971-1974);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She </a:t>
            </a:r>
            <a:r>
              <a:rPr lang="en-CA" dirty="0"/>
              <a:t>believed in supportive links among affiliates  and strong international </a:t>
            </a:r>
            <a:r>
              <a:rPr lang="en-CA" dirty="0" smtClean="0"/>
              <a:t>solidarity;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Encouraged the creation and implementation of </a:t>
            </a:r>
            <a:r>
              <a:rPr lang="en-CA" dirty="0" smtClean="0"/>
              <a:t>Projects;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BRPID </a:t>
            </a:r>
            <a:r>
              <a:rPr lang="en-CA" dirty="0" smtClean="0"/>
              <a:t>projects are </a:t>
            </a:r>
            <a:r>
              <a:rPr lang="en-CA" dirty="0"/>
              <a:t>named in her </a:t>
            </a:r>
            <a:r>
              <a:rPr lang="en-CA" dirty="0" smtClean="0"/>
              <a:t>memory.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017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dirty="0"/>
              <a:t>BRPID projects are made possible by: 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sz="1400" dirty="0"/>
              <a:t>Donations from GWI members and supporters </a:t>
            </a:r>
            <a:r>
              <a:rPr lang="en-CA" sz="1400" dirty="0" smtClean="0"/>
              <a:t>worldwide;</a:t>
            </a:r>
            <a:endParaRPr lang="en-CA" sz="1400" dirty="0"/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sz="1400" dirty="0"/>
              <a:t>Donations from the Virginia </a:t>
            </a:r>
            <a:r>
              <a:rPr lang="en-CA" sz="1400" dirty="0" err="1"/>
              <a:t>Gildersleeve</a:t>
            </a:r>
            <a:r>
              <a:rPr lang="en-CA" sz="1400" dirty="0"/>
              <a:t> International Fund (VGIG</a:t>
            </a:r>
            <a:r>
              <a:rPr lang="en-CA" sz="1400" dirty="0" smtClean="0"/>
              <a:t>).</a:t>
            </a:r>
            <a:endParaRPr lang="en-CA" sz="1400" dirty="0"/>
          </a:p>
          <a:p>
            <a:r>
              <a:rPr lang="en-CA" sz="1400" dirty="0" smtClean="0"/>
              <a:t>-----------------------------------------------------------------------------------------------------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The VGIG </a:t>
            </a:r>
            <a:r>
              <a:rPr lang="en-CA" sz="1400" dirty="0"/>
              <a:t>is a public foundation based in the US that supports women-led groups </a:t>
            </a:r>
            <a:r>
              <a:rPr lang="en-CA" sz="1400" dirty="0" smtClean="0"/>
              <a:t>globally; 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It’s </a:t>
            </a:r>
            <a:r>
              <a:rPr lang="en-CA" sz="1400" dirty="0"/>
              <a:t>aim is to implement local projects whose objective is to help improve the lives of women and girls by advancing women's rights and social </a:t>
            </a:r>
            <a:r>
              <a:rPr lang="en-CA" sz="1400" dirty="0" smtClean="0"/>
              <a:t>justice;</a:t>
            </a:r>
            <a:endParaRPr lang="en-CA" sz="1400" dirty="0"/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sz="1400" dirty="0"/>
              <a:t>Founded in 1969, it has funded 515 projects in 93 </a:t>
            </a:r>
            <a:r>
              <a:rPr lang="en-CA" sz="1400" dirty="0" smtClean="0"/>
              <a:t>countries.</a:t>
            </a:r>
            <a:endParaRPr lang="en-CA" sz="1400" dirty="0"/>
          </a:p>
          <a:p>
            <a:r>
              <a:rPr lang="en-CA" sz="1400" dirty="0" smtClean="0"/>
              <a:t>-----------------------------------------------------------------------------------------------------</a:t>
            </a:r>
            <a:endParaRPr lang="en-CA" sz="1400" dirty="0"/>
          </a:p>
          <a:p>
            <a:r>
              <a:rPr lang="en-CA" sz="1400" dirty="0" smtClean="0"/>
              <a:t>BRPID Projects </a:t>
            </a:r>
            <a:r>
              <a:rPr lang="en-CA" sz="1400" dirty="0"/>
              <a:t>are awarded to GWI national federations and associations from developing countries on a competitive </a:t>
            </a:r>
            <a:r>
              <a:rPr lang="en-CA" sz="1400" dirty="0" smtClean="0"/>
              <a:t>bases.</a:t>
            </a: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7530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572" indent="-235572">
              <a:buAutoNum type="arabicPeriod"/>
            </a:pPr>
            <a:r>
              <a:rPr lang="en-CA" dirty="0" smtClean="0"/>
              <a:t>Mexico</a:t>
            </a:r>
          </a:p>
          <a:p>
            <a:pPr marL="235572" indent="-235572">
              <a:buAutoNum type="arabicPeriod"/>
            </a:pPr>
            <a:r>
              <a:rPr lang="en-CA" dirty="0" smtClean="0"/>
              <a:t>Sierra Leone</a:t>
            </a:r>
          </a:p>
          <a:p>
            <a:pPr marL="235572" indent="-235572">
              <a:buAutoNum type="arabicPeriod"/>
            </a:pPr>
            <a:r>
              <a:rPr lang="en-CA" dirty="0" smtClean="0"/>
              <a:t>Ghana</a:t>
            </a:r>
          </a:p>
          <a:p>
            <a:pPr marL="235572" indent="-235572">
              <a:buAutoNum type="arabicPeriod"/>
            </a:pPr>
            <a:r>
              <a:rPr lang="en-CA" dirty="0" smtClean="0"/>
              <a:t>Nigeria</a:t>
            </a:r>
          </a:p>
          <a:p>
            <a:pPr marL="235572" indent="-235572">
              <a:buAutoNum type="arabicPeriod"/>
            </a:pPr>
            <a:r>
              <a:rPr lang="en-CA" dirty="0" smtClean="0"/>
              <a:t>Uganda</a:t>
            </a:r>
          </a:p>
          <a:p>
            <a:pPr marL="235572" indent="-235572">
              <a:buAutoNum type="arabicPeriod"/>
            </a:pPr>
            <a:r>
              <a:rPr lang="en-CA" dirty="0" smtClean="0"/>
              <a:t>Kenya</a:t>
            </a:r>
          </a:p>
          <a:p>
            <a:pPr marL="235572" indent="-235572">
              <a:buAutoNum type="arabicPeriod"/>
            </a:pPr>
            <a:r>
              <a:rPr lang="en-CA" dirty="0" smtClean="0"/>
              <a:t>India</a:t>
            </a:r>
          </a:p>
          <a:p>
            <a:pPr marL="235572" indent="-235572">
              <a:buAutoNum type="arabicPeriod"/>
            </a:pPr>
            <a:r>
              <a:rPr lang="en-CA" dirty="0" smtClean="0"/>
              <a:t>Nepal</a:t>
            </a:r>
          </a:p>
          <a:p>
            <a:endParaRPr lang="en-CA" dirty="0" smtClean="0"/>
          </a:p>
          <a:p>
            <a:r>
              <a:rPr lang="en-CA" dirty="0" smtClean="0"/>
              <a:t>In total, 8 projects: 5 in Africa, 1 in Mexico, 1 in India and 1 in Nepal.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4333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2925" y="4478213"/>
            <a:ext cx="5681980" cy="4224814"/>
          </a:xfrm>
        </p:spPr>
        <p:txBody>
          <a:bodyPr/>
          <a:lstStyle/>
          <a:p>
            <a:r>
              <a:rPr lang="en-CA" b="1" dirty="0"/>
              <a:t>Administered by: the Ghana Association of University Women (GAUW)</a:t>
            </a:r>
          </a:p>
          <a:p>
            <a:endParaRPr lang="en-CA" b="1" dirty="0"/>
          </a:p>
          <a:p>
            <a:r>
              <a:rPr lang="en-CA" b="1" dirty="0"/>
              <a:t>Target Group</a:t>
            </a:r>
            <a:r>
              <a:rPr lang="en-CA" dirty="0"/>
              <a:t>: 60 school girls </a:t>
            </a:r>
          </a:p>
          <a:p>
            <a:endParaRPr lang="en-CA" b="1" dirty="0"/>
          </a:p>
          <a:p>
            <a:r>
              <a:rPr lang="en-CA" b="1" dirty="0"/>
              <a:t>Aim: </a:t>
            </a:r>
            <a:r>
              <a:rPr lang="en-CA" dirty="0"/>
              <a:t>To empower </a:t>
            </a:r>
            <a:r>
              <a:rPr lang="en-CA" dirty="0" smtClean="0"/>
              <a:t>the target group </a:t>
            </a:r>
            <a:r>
              <a:rPr lang="en-CA" dirty="0"/>
              <a:t>with critical knowledge and skills to overcome barriers and complete their education successfully.</a:t>
            </a:r>
          </a:p>
          <a:p>
            <a:endParaRPr lang="en-CA" dirty="0" smtClean="0"/>
          </a:p>
          <a:p>
            <a:r>
              <a:rPr lang="en-CA" b="1" dirty="0" smtClean="0"/>
              <a:t>Objectives</a:t>
            </a: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To gain </a:t>
            </a:r>
            <a:r>
              <a:rPr lang="en-CA" dirty="0"/>
              <a:t>an understanding of the concept and theory of gender;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CA" dirty="0" smtClean="0"/>
              <a:t>To be </a:t>
            </a:r>
            <a:r>
              <a:rPr lang="en-CA" dirty="0"/>
              <a:t>exposed to gender roles and impact;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CA" dirty="0" smtClean="0"/>
              <a:t>To be </a:t>
            </a:r>
            <a:r>
              <a:rPr lang="en-CA" dirty="0"/>
              <a:t>empowered to evaluate decisions which affect their lives and to enable informed choices;</a:t>
            </a:r>
          </a:p>
          <a:p>
            <a:pPr marL="294465" indent="-294465">
              <a:buFont typeface="Arial" panose="020B0604020202020204" pitchFamily="34" charset="0"/>
              <a:buChar char="•"/>
            </a:pPr>
            <a:r>
              <a:rPr lang="en-CA" dirty="0" smtClean="0"/>
              <a:t>Mentorship.</a:t>
            </a:r>
            <a:endParaRPr lang="en-CA" dirty="0"/>
          </a:p>
          <a:p>
            <a:pPr marL="294465" indent="-294465">
              <a:buFont typeface="Arial" panose="020B0604020202020204" pitchFamily="34" charset="0"/>
              <a:buChar char="•"/>
            </a:pPr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9826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Administered by: Indian Federation of University Women’s Association (IFUWA)</a:t>
            </a:r>
          </a:p>
          <a:p>
            <a:r>
              <a:rPr lang="en-CA" b="1" dirty="0"/>
              <a:t>Target Group</a:t>
            </a:r>
            <a:r>
              <a:rPr lang="en-CA" dirty="0"/>
              <a:t>: Low income girls and women</a:t>
            </a:r>
          </a:p>
          <a:p>
            <a:endParaRPr lang="en-CA" b="1" dirty="0"/>
          </a:p>
          <a:p>
            <a:r>
              <a:rPr lang="en-CA" b="1" dirty="0"/>
              <a:t>AIM</a:t>
            </a:r>
            <a:r>
              <a:rPr lang="en-CA" dirty="0"/>
              <a:t>: To increase their socioeconomic development.</a:t>
            </a:r>
          </a:p>
          <a:p>
            <a:endParaRPr lang="en-CA" dirty="0"/>
          </a:p>
          <a:p>
            <a:r>
              <a:rPr lang="en-CA" b="1" dirty="0" smtClean="0"/>
              <a:t>Objectives</a:t>
            </a:r>
            <a:endParaRPr lang="en-CA" b="1" dirty="0"/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/>
              <a:t>To impart income generating skills to girls and women;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/>
              <a:t>To increase the income of project participants;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/>
              <a:t>To impart skills in personality development, leadership and to achieve self-reliance</a:t>
            </a:r>
            <a:r>
              <a:rPr lang="en-CA" dirty="0" smtClean="0"/>
              <a:t>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9139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Administered by: Kenya Association of University Women (KAUW)</a:t>
            </a:r>
          </a:p>
          <a:p>
            <a:endParaRPr lang="en-CA" b="1" dirty="0"/>
          </a:p>
          <a:p>
            <a:r>
              <a:rPr lang="en-CA" b="1" dirty="0"/>
              <a:t>Target Group: </a:t>
            </a:r>
            <a:r>
              <a:rPr lang="en-CA" dirty="0"/>
              <a:t>30 rural, female household heads.</a:t>
            </a:r>
          </a:p>
          <a:p>
            <a:endParaRPr lang="en-CA" dirty="0"/>
          </a:p>
          <a:p>
            <a:r>
              <a:rPr lang="en-CA" b="1" dirty="0"/>
              <a:t>Aim: </a:t>
            </a:r>
            <a:r>
              <a:rPr lang="en-CA" dirty="0"/>
              <a:t>To</a:t>
            </a:r>
            <a:r>
              <a:rPr lang="en-CA" b="1" dirty="0"/>
              <a:t> </a:t>
            </a:r>
            <a:r>
              <a:rPr lang="en-CA" dirty="0"/>
              <a:t>address gender inequality and to reduce severe poverty </a:t>
            </a:r>
            <a:r>
              <a:rPr lang="en-CA" dirty="0" smtClean="0"/>
              <a:t>experienced </a:t>
            </a:r>
            <a:r>
              <a:rPr lang="en-CA" dirty="0"/>
              <a:t>among </a:t>
            </a:r>
            <a:r>
              <a:rPr lang="en-CA" dirty="0" smtClean="0"/>
              <a:t>the target </a:t>
            </a:r>
            <a:r>
              <a:rPr lang="en-CA" dirty="0"/>
              <a:t>group in line with Kenya Vision 2030.</a:t>
            </a:r>
          </a:p>
          <a:p>
            <a:endParaRPr lang="en-CA" dirty="0"/>
          </a:p>
          <a:p>
            <a:r>
              <a:rPr lang="en-CA" b="1" dirty="0" smtClean="0"/>
              <a:t>Objectives</a:t>
            </a:r>
            <a:endParaRPr lang="en-CA" b="1" dirty="0"/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/>
              <a:t>To provide livelihood skills training;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/>
              <a:t>To  reduce poverty;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/>
              <a:t>To contribute to women’s SE development and access to education for girls within those households;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/>
              <a:t>To open up opportunities for women’s active participation in social, economic and political decision making processes in their communities.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176679" indent="-176679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1347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Administered by: </a:t>
            </a:r>
            <a:r>
              <a:rPr lang="es-ES" b="1" dirty="0"/>
              <a:t>Federación Mexicana de Universitarias, A.C. (FEMU).</a:t>
            </a:r>
          </a:p>
          <a:p>
            <a:endParaRPr lang="es-ES" b="1" dirty="0"/>
          </a:p>
          <a:p>
            <a:r>
              <a:rPr lang="en-CA" b="1" dirty="0"/>
              <a:t>Target Group</a:t>
            </a:r>
            <a:r>
              <a:rPr lang="en-CA" dirty="0"/>
              <a:t>: primarily low income groups.</a:t>
            </a:r>
          </a:p>
          <a:p>
            <a:endParaRPr lang="en-CA" dirty="0"/>
          </a:p>
          <a:p>
            <a:r>
              <a:rPr lang="es-ES" b="1" dirty="0" err="1"/>
              <a:t>Aim</a:t>
            </a:r>
            <a:r>
              <a:rPr lang="es-ES" b="1" dirty="0"/>
              <a:t>:</a:t>
            </a:r>
            <a:r>
              <a:rPr lang="en-CA" b="1" dirty="0"/>
              <a:t> </a:t>
            </a:r>
            <a:r>
              <a:rPr lang="en-CA" dirty="0"/>
              <a:t>To reduce the percentage of tooth decay, oral infections and diseases by teaching oral hygiene and preventive </a:t>
            </a:r>
            <a:r>
              <a:rPr lang="en-CA" dirty="0" smtClean="0"/>
              <a:t>measures to the target group.</a:t>
            </a:r>
            <a:endParaRPr lang="en-CA" dirty="0"/>
          </a:p>
          <a:p>
            <a:endParaRPr lang="en-CA" dirty="0"/>
          </a:p>
          <a:p>
            <a:r>
              <a:rPr lang="en-CA" b="1" dirty="0" smtClean="0"/>
              <a:t>Objectives:</a:t>
            </a:r>
            <a:endParaRPr lang="en-CA" b="1" dirty="0"/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/>
              <a:t>To teach oral hygiene;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/>
              <a:t>To record individual cases;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/>
              <a:t>To follow up and verify improvements;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/>
              <a:t>To refer to public health institutions, when necessary.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52227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Administered by</a:t>
            </a:r>
            <a:r>
              <a:rPr lang="en-CA" dirty="0" smtClean="0"/>
              <a:t>: </a:t>
            </a:r>
            <a:r>
              <a:rPr lang="en-CA" b="1" dirty="0"/>
              <a:t>Nepal Association of University Women(NAUW</a:t>
            </a:r>
            <a:r>
              <a:rPr lang="en-CA" b="1" dirty="0" smtClean="0"/>
              <a:t>).</a:t>
            </a:r>
          </a:p>
          <a:p>
            <a:r>
              <a:rPr lang="en-CA" b="1" dirty="0" smtClean="0"/>
              <a:t> </a:t>
            </a:r>
          </a:p>
          <a:p>
            <a:r>
              <a:rPr lang="en-CA" b="1" dirty="0" smtClean="0"/>
              <a:t>Target Group: </a:t>
            </a:r>
            <a:r>
              <a:rPr lang="en-CA" dirty="0" smtClean="0"/>
              <a:t>40 disadvantaged, illiterate, </a:t>
            </a:r>
            <a:r>
              <a:rPr lang="en-CA" dirty="0"/>
              <a:t>rural </a:t>
            </a:r>
            <a:r>
              <a:rPr lang="en-CA" dirty="0" smtClean="0"/>
              <a:t>women. </a:t>
            </a:r>
            <a:endParaRPr lang="en-CA" b="1" dirty="0"/>
          </a:p>
          <a:p>
            <a:endParaRPr lang="en-CA" b="1" dirty="0" smtClean="0"/>
          </a:p>
          <a:p>
            <a:r>
              <a:rPr lang="en-CA" b="1" dirty="0" smtClean="0"/>
              <a:t>AIM (two-fold): </a:t>
            </a:r>
            <a:r>
              <a:rPr lang="en-CA" dirty="0" smtClean="0"/>
              <a:t>To provide the target group </a:t>
            </a:r>
            <a:r>
              <a:rPr lang="en-CA" dirty="0"/>
              <a:t>with </a:t>
            </a:r>
            <a:r>
              <a:rPr lang="en-CA" u="sng" dirty="0"/>
              <a:t>basic literacy </a:t>
            </a:r>
            <a:r>
              <a:rPr lang="en-CA" dirty="0"/>
              <a:t>through non-formal education classes </a:t>
            </a:r>
            <a:r>
              <a:rPr lang="en-CA" dirty="0" smtClean="0"/>
              <a:t>to </a:t>
            </a:r>
            <a:r>
              <a:rPr lang="en-CA" dirty="0"/>
              <a:t>enhance capability </a:t>
            </a:r>
            <a:r>
              <a:rPr lang="en-CA" dirty="0" smtClean="0"/>
              <a:t>through </a:t>
            </a:r>
            <a:r>
              <a:rPr lang="en-CA" u="sng" dirty="0" smtClean="0"/>
              <a:t>skill </a:t>
            </a:r>
            <a:r>
              <a:rPr lang="en-CA" u="sng" dirty="0"/>
              <a:t>training </a:t>
            </a:r>
            <a:r>
              <a:rPr lang="en-CA" u="sng" dirty="0" smtClean="0"/>
              <a:t>for </a:t>
            </a:r>
            <a:r>
              <a:rPr lang="en-CA" u="sng" dirty="0"/>
              <a:t>initiating home based cottage industries</a:t>
            </a:r>
            <a:r>
              <a:rPr lang="en-CA" dirty="0" smtClean="0"/>
              <a:t>.</a:t>
            </a:r>
          </a:p>
          <a:p>
            <a:endParaRPr lang="en-CA" b="1" dirty="0"/>
          </a:p>
          <a:p>
            <a:r>
              <a:rPr lang="en-CA" b="1" dirty="0" smtClean="0"/>
              <a:t>Process: 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 smtClean="0"/>
              <a:t>To supports </a:t>
            </a:r>
            <a:r>
              <a:rPr lang="en-CA" dirty="0"/>
              <a:t>the women in accessing the market for their </a:t>
            </a:r>
            <a:r>
              <a:rPr lang="en-CA" dirty="0" smtClean="0"/>
              <a:t>products;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 smtClean="0"/>
              <a:t>To help increase knowledge </a:t>
            </a:r>
            <a:r>
              <a:rPr lang="en-CA" dirty="0"/>
              <a:t>of basic finance and </a:t>
            </a:r>
            <a:r>
              <a:rPr lang="en-CA" dirty="0" smtClean="0"/>
              <a:t>marketing; 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CA" dirty="0" smtClean="0"/>
              <a:t>To </a:t>
            </a:r>
            <a:r>
              <a:rPr lang="en-CA" dirty="0"/>
              <a:t>improve their socio-economic </a:t>
            </a:r>
            <a:r>
              <a:rPr lang="en-CA" dirty="0" smtClean="0"/>
              <a:t>status.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CB35-6926-4146-99CA-B5CDFB7A751F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1813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F30C-A6BE-427E-97A5-0870F7EC451A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665F-7AEC-4909-9242-C34DC8ED6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F30C-A6BE-427E-97A5-0870F7EC451A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665F-7AEC-4909-9242-C34DC8ED6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F30C-A6BE-427E-97A5-0870F7EC451A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665F-7AEC-4909-9242-C34DC8ED6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F30C-A6BE-427E-97A5-0870F7EC451A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665F-7AEC-4909-9242-C34DC8ED6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F30C-A6BE-427E-97A5-0870F7EC451A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665F-7AEC-4909-9242-C34DC8ED6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F30C-A6BE-427E-97A5-0870F7EC451A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665F-7AEC-4909-9242-C34DC8ED646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F30C-A6BE-427E-97A5-0870F7EC451A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665F-7AEC-4909-9242-C34DC8ED6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F30C-A6BE-427E-97A5-0870F7EC451A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665F-7AEC-4909-9242-C34DC8ED6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F30C-A6BE-427E-97A5-0870F7EC451A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665F-7AEC-4909-9242-C34DC8ED6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F30C-A6BE-427E-97A5-0870F7EC451A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78665F-7AEC-4909-9242-C34DC8ED6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F30C-A6BE-427E-97A5-0870F7EC451A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665F-7AEC-4909-9242-C34DC8ED6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0EF30C-A6BE-427E-97A5-0870F7EC451A}" type="datetimeFigureOut">
              <a:rPr lang="en-CA" smtClean="0"/>
              <a:pPr/>
              <a:t>09/05/2017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B78665F-7AEC-4909-9242-C34DC8ED646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01863" y="1838562"/>
            <a:ext cx="5648623" cy="1204306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Bina Roy 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dirty="0" smtClean="0"/>
              <a:t>Partners In Development(BRPID)</a:t>
            </a:r>
          </a:p>
          <a:p>
            <a:r>
              <a:rPr lang="en-CA" dirty="0" smtClean="0"/>
              <a:t>Prepared by: Norma Pike</a:t>
            </a:r>
            <a:endParaRPr lang="en-CA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10110">
            <a:off x="2130031" y="2739355"/>
            <a:ext cx="7152049" cy="1424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controls>
      <p:control spid="1034" name="DefaultOcx" r:id="rId2" imgW="257040" imgH="304920"/>
    </p:controls>
    <p:extLst>
      <p:ext uri="{BB962C8B-B14F-4D97-AF65-F5344CB8AC3E}">
        <p14:creationId xmlns:p14="http://schemas.microsoft.com/office/powerpoint/2010/main" xmlns="" val="216204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2016 Projects</a:t>
            </a:r>
            <a:endParaRPr lang="en-CA" dirty="0"/>
          </a:p>
        </p:txBody>
      </p:sp>
      <p:pic>
        <p:nvPicPr>
          <p:cNvPr id="12290" name="Picture 2" descr="http://www.graduatewomen.org/wp-content/uploads/2014/01/photo-for-web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699" y="1715545"/>
            <a:ext cx="6718725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259631" y="1052736"/>
            <a:ext cx="671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Nigeria: </a:t>
            </a:r>
            <a:r>
              <a:rPr lang="en-CA" dirty="0"/>
              <a:t>Empowering Illiterate from Benue State Women of Nigeria (extension of existing project)</a:t>
            </a:r>
          </a:p>
        </p:txBody>
      </p:sp>
    </p:spTree>
    <p:extLst>
      <p:ext uri="{BB962C8B-B14F-4D97-AF65-F5344CB8AC3E}">
        <p14:creationId xmlns:p14="http://schemas.microsoft.com/office/powerpoint/2010/main" xmlns="" val="105231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2016 projects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98072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Uganda: </a:t>
            </a:r>
            <a:r>
              <a:rPr lang="en-CA" dirty="0"/>
              <a:t>Gender sensitisation of school laboratory technicians</a:t>
            </a:r>
          </a:p>
        </p:txBody>
      </p:sp>
      <p:pic>
        <p:nvPicPr>
          <p:cNvPr id="13316" name="Picture 4" descr="http://www.graduatewomen.org/wp-content/uploads/2014/01/Uganda-project-group-memb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8346"/>
            <a:ext cx="5760641" cy="3240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0390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2016 projects</a:t>
            </a:r>
            <a:endParaRPr lang="en-CA" dirty="0"/>
          </a:p>
        </p:txBody>
      </p:sp>
      <p:pic>
        <p:nvPicPr>
          <p:cNvPr id="14338" name="Picture 2" descr="photo for 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2133600" cy="285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907704" y="83671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Sierra Leone: </a:t>
            </a:r>
            <a:r>
              <a:rPr lang="en-CA" dirty="0"/>
              <a:t>Community Initiative for Retention of Girls in School</a:t>
            </a:r>
          </a:p>
        </p:txBody>
      </p:sp>
    </p:spTree>
    <p:extLst>
      <p:ext uri="{BB962C8B-B14F-4D97-AF65-F5344CB8AC3E}">
        <p14:creationId xmlns:p14="http://schemas.microsoft.com/office/powerpoint/2010/main" xmlns="" val="353140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Distribution of BRPID </a:t>
            </a:r>
            <a:endParaRPr lang="en-C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0759777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7601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2017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 2017 projects not posted yet</a:t>
            </a:r>
          </a:p>
          <a:p>
            <a:pPr marL="0" indent="0"/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IN CONCLUSION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/>
              <a:t>Limited information available on website – overview of projects only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dirty="0" smtClean="0"/>
              <a:t>No evaluation of projects reported: were they successful?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dirty="0" smtClean="0"/>
              <a:t>$ </a:t>
            </a:r>
            <a:r>
              <a:rPr lang="en-CA" dirty="0"/>
              <a:t>amount awarded </a:t>
            </a:r>
            <a:r>
              <a:rPr lang="en-CA" dirty="0" smtClean="0"/>
              <a:t>unknown in </a:t>
            </a:r>
            <a:r>
              <a:rPr lang="en-CA" dirty="0"/>
              <a:t>total or for each project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12452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Who is </a:t>
            </a:r>
            <a:r>
              <a:rPr lang="en-CA" dirty="0" err="1" smtClean="0"/>
              <a:t>bina</a:t>
            </a:r>
            <a:r>
              <a:rPr lang="en-CA" dirty="0" smtClean="0"/>
              <a:t> Roy?</a:t>
            </a:r>
            <a:endParaRPr lang="en-CA" dirty="0"/>
          </a:p>
        </p:txBody>
      </p:sp>
      <p:pic>
        <p:nvPicPr>
          <p:cNvPr id="2051" name="Picture 3" descr="http://www.graduatewomen.org/wp-content/uploads/2014/01/binar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6004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787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Funding</a:t>
            </a:r>
            <a:endParaRPr lang="en-CA" dirty="0"/>
          </a:p>
        </p:txBody>
      </p:sp>
      <p:pic>
        <p:nvPicPr>
          <p:cNvPr id="3075" name="Picture 3" descr="http://images.clipartpanda.com/money-clip-art-money-clipart-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161712" cy="38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618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Location of Projects</a:t>
            </a:r>
            <a:endParaRPr lang="en-CA" dirty="0"/>
          </a:p>
        </p:txBody>
      </p:sp>
      <p:sp>
        <p:nvSpPr>
          <p:cNvPr id="7" name="AutoShape 17" descr=" "/>
          <p:cNvSpPr>
            <a:spLocks noChangeAspect="1" noChangeArrowheads="1"/>
          </p:cNvSpPr>
          <p:nvPr/>
        </p:nvSpPr>
        <p:spPr bwMode="auto">
          <a:xfrm>
            <a:off x="63500" y="-808038"/>
            <a:ext cx="21526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9" descr=" "/>
          <p:cNvSpPr>
            <a:spLocks noChangeAspect="1" noChangeArrowheads="1"/>
          </p:cNvSpPr>
          <p:nvPr/>
        </p:nvSpPr>
        <p:spPr bwMode="auto">
          <a:xfrm>
            <a:off x="215900" y="-655638"/>
            <a:ext cx="21526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596" y="897554"/>
            <a:ext cx="7844408" cy="398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86771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2016 Projects</a:t>
            </a:r>
            <a:endParaRPr lang="en-CA" dirty="0"/>
          </a:p>
        </p:txBody>
      </p:sp>
      <p:pic>
        <p:nvPicPr>
          <p:cNvPr id="7170" name="Picture 2" descr="http://www.graduatewomen.org/wp-content/uploads/2014/01/2016-06-15-project-committee-members-and-project-assista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81417"/>
            <a:ext cx="6358256" cy="3454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331640" y="908720"/>
            <a:ext cx="635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    Ghana: Harnessing Girls’ Potential in Education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74968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2016 Projects</a:t>
            </a:r>
            <a:endParaRPr lang="en-CA" dirty="0"/>
          </a:p>
        </p:txBody>
      </p:sp>
      <p:pic>
        <p:nvPicPr>
          <p:cNvPr id="8194" name="Picture 2" descr="http://www.graduatewomen.org/wp-content/uploads/2014/01/2016-06-22-India-project-group-memb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324" y="1628800"/>
            <a:ext cx="5995027" cy="324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590926" y="836711"/>
            <a:ext cx="621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India: Women’s Economic Empowerment through Education and Income-Generation Projects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18468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2016 Projects</a:t>
            </a:r>
            <a:endParaRPr lang="en-CA" dirty="0"/>
          </a:p>
        </p:txBody>
      </p:sp>
      <p:pic>
        <p:nvPicPr>
          <p:cNvPr id="9218" name="Picture 2" descr="http://www.graduatewomen.org/wp-content/uploads/2014/01/photo-for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32399"/>
            <a:ext cx="6408712" cy="3386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Kenya: </a:t>
            </a:r>
            <a:r>
              <a:rPr lang="en-CA" dirty="0"/>
              <a:t>Capacity </a:t>
            </a:r>
            <a:r>
              <a:rPr lang="en-CA" dirty="0" smtClean="0"/>
              <a:t>Building </a:t>
            </a:r>
            <a:r>
              <a:rPr lang="en-CA" dirty="0"/>
              <a:t>through </a:t>
            </a:r>
            <a:r>
              <a:rPr lang="en-CA" dirty="0" smtClean="0"/>
              <a:t>Livelihoods </a:t>
            </a:r>
            <a:r>
              <a:rPr lang="en-CA" dirty="0"/>
              <a:t>S</a:t>
            </a:r>
            <a:r>
              <a:rPr lang="en-CA" dirty="0" smtClean="0"/>
              <a:t>kills </a:t>
            </a:r>
            <a:r>
              <a:rPr lang="en-CA" dirty="0"/>
              <a:t>among </a:t>
            </a:r>
            <a:r>
              <a:rPr lang="en-CA" dirty="0" smtClean="0"/>
              <a:t>Rural </a:t>
            </a:r>
            <a:r>
              <a:rPr lang="en-CA" dirty="0"/>
              <a:t>Women in </a:t>
            </a:r>
            <a:r>
              <a:rPr lang="en-CA" dirty="0" err="1"/>
              <a:t>Siaya</a:t>
            </a:r>
            <a:r>
              <a:rPr lang="en-CA" dirty="0"/>
              <a:t> County</a:t>
            </a:r>
          </a:p>
        </p:txBody>
      </p:sp>
    </p:spTree>
    <p:extLst>
      <p:ext uri="{BB962C8B-B14F-4D97-AF65-F5344CB8AC3E}">
        <p14:creationId xmlns:p14="http://schemas.microsoft.com/office/powerpoint/2010/main" xmlns="" val="35297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2016 projects</a:t>
            </a:r>
            <a:endParaRPr lang="en-CA" dirty="0"/>
          </a:p>
        </p:txBody>
      </p:sp>
      <p:pic>
        <p:nvPicPr>
          <p:cNvPr id="10242" name="Picture 2" descr="http://www.graduatewomen.org/wp-content/uploads/2014/01/FEMU-project-participa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64696" cy="309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475656" y="90872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Mexico: </a:t>
            </a:r>
            <a:r>
              <a:rPr lang="en-CA" dirty="0"/>
              <a:t>Talks and </a:t>
            </a:r>
            <a:r>
              <a:rPr lang="en-CA" dirty="0" smtClean="0"/>
              <a:t>Presentations </a:t>
            </a:r>
            <a:r>
              <a:rPr lang="en-CA" dirty="0"/>
              <a:t>on Oral Health and Self-Care </a:t>
            </a:r>
            <a:r>
              <a:rPr lang="en-CA" dirty="0" smtClean="0"/>
              <a:t>Focused </a:t>
            </a:r>
            <a:r>
              <a:rPr lang="en-CA" dirty="0"/>
              <a:t>to </a:t>
            </a:r>
            <a:r>
              <a:rPr lang="en-CA" dirty="0" smtClean="0"/>
              <a:t>Low </a:t>
            </a:r>
            <a:r>
              <a:rPr lang="en-CA" dirty="0"/>
              <a:t>I</a:t>
            </a:r>
            <a:r>
              <a:rPr lang="en-CA" dirty="0" smtClean="0"/>
              <a:t>ncome </a:t>
            </a:r>
            <a:r>
              <a:rPr lang="en-CA" dirty="0"/>
              <a:t>G</a:t>
            </a:r>
            <a:r>
              <a:rPr lang="en-CA" dirty="0" smtClean="0"/>
              <a:t>roups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2247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2016 projects</a:t>
            </a:r>
            <a:endParaRPr lang="en-CA" dirty="0"/>
          </a:p>
        </p:txBody>
      </p:sp>
      <p:pic>
        <p:nvPicPr>
          <p:cNvPr id="11266" name="Picture 2" descr="http://www.graduatewomen.org/wp-content/uploads/2014/01/Nepal-project-committee-members-and-traine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656974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99592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Nepal: </a:t>
            </a:r>
            <a:r>
              <a:rPr lang="en-CA" dirty="0"/>
              <a:t>Economic Empowerment of Disadvantaged Women in Rural Households</a:t>
            </a:r>
          </a:p>
        </p:txBody>
      </p:sp>
    </p:spTree>
    <p:extLst>
      <p:ext uri="{BB962C8B-B14F-4D97-AF65-F5344CB8AC3E}">
        <p14:creationId xmlns:p14="http://schemas.microsoft.com/office/powerpoint/2010/main" xmlns="" val="31361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1177</TotalTime>
  <Words>1093</Words>
  <Application>Microsoft Office PowerPoint</Application>
  <PresentationFormat>On-screen Show (4:3)</PresentationFormat>
  <Paragraphs>161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   Bina Roy  </vt:lpstr>
      <vt:lpstr>Who is bina Roy?</vt:lpstr>
      <vt:lpstr>Funding</vt:lpstr>
      <vt:lpstr>Location of Projects</vt:lpstr>
      <vt:lpstr>2016 Projects</vt:lpstr>
      <vt:lpstr>2016 Projects</vt:lpstr>
      <vt:lpstr>2016 Projects</vt:lpstr>
      <vt:lpstr>2016 projects</vt:lpstr>
      <vt:lpstr>2016 projects</vt:lpstr>
      <vt:lpstr>2016 Projects</vt:lpstr>
      <vt:lpstr>2016 projects</vt:lpstr>
      <vt:lpstr>2016 projects</vt:lpstr>
      <vt:lpstr>Distribution of BRPID </vt:lpstr>
      <vt:lpstr>2017 Projects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 Roy  Partners In Development</dc:title>
  <dc:creator>Pike</dc:creator>
  <cp:lastModifiedBy>Owner</cp:lastModifiedBy>
  <cp:revision>103</cp:revision>
  <cp:lastPrinted>2017-05-02T17:41:30Z</cp:lastPrinted>
  <dcterms:created xsi:type="dcterms:W3CDTF">2017-04-26T22:42:15Z</dcterms:created>
  <dcterms:modified xsi:type="dcterms:W3CDTF">2017-05-09T18:20:08Z</dcterms:modified>
</cp:coreProperties>
</file>